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0"/>
  </p:notesMasterIdLst>
  <p:sldIdLst>
    <p:sldId id="261" r:id="rId2"/>
    <p:sldId id="269" r:id="rId3"/>
    <p:sldId id="272" r:id="rId4"/>
    <p:sldId id="276" r:id="rId5"/>
    <p:sldId id="273" r:id="rId6"/>
    <p:sldId id="274" r:id="rId7"/>
    <p:sldId id="275" r:id="rId8"/>
    <p:sldId id="262" r:id="rId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9C74E19A-30AB-47C3-9BF2-C04E16A0579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F7EF"/>
          </a:solidFill>
        </a:fill>
      </a:tcStyle>
    </a:wholeTbl>
    <a:band1H>
      <a:tcTxStyle/>
      <a:tcStyle>
        <a:tcBdr/>
        <a:fill>
          <a:solidFill>
            <a:srgbClr val="E9F0D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F0D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11" autoAdjust="0"/>
    <p:restoredTop sz="93907" autoAdjust="0"/>
  </p:normalViewPr>
  <p:slideViewPr>
    <p:cSldViewPr snapToGrid="0">
      <p:cViewPr varScale="1">
        <p:scale>
          <a:sx n="68" d="100"/>
          <a:sy n="68" d="100"/>
        </p:scale>
        <p:origin x="936" y="56"/>
      </p:cViewPr>
      <p:guideLst>
        <p:guide orient="horz" pos="4065"/>
        <p:guide pos="1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9001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9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07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145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4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22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2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354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052514"/>
            <a:ext cx="4114800" cy="52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1800"/>
            </a:lvl1pPr>
            <a:lvl2pPr marL="68580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350"/>
            </a:lvl3pPr>
            <a:lvl4pPr marL="1371600" lvl="3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3812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50"/>
            </a:lvl5pPr>
            <a:lvl6pPr marL="205740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4648200" y="1052514"/>
            <a:ext cx="4244400" cy="52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1800"/>
            </a:lvl1pPr>
            <a:lvl2pPr marL="68580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350"/>
            </a:lvl3pPr>
            <a:lvl4pPr marL="1371600" lvl="3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3812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50"/>
            </a:lvl5pPr>
            <a:lvl6pPr marL="205740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804092" y="6525344"/>
            <a:ext cx="349500" cy="196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354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1052736"/>
            <a:ext cx="4114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57200" y="1700808"/>
            <a:ext cx="41148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1800"/>
            </a:lvl1pPr>
            <a:lvl2pPr marL="68580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350"/>
            </a:lvl3pPr>
            <a:lvl4pPr marL="1371600" lvl="3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5pPr>
            <a:lvl6pPr marL="2057400" lvl="5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45025" y="1052736"/>
            <a:ext cx="4247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45025" y="1700808"/>
            <a:ext cx="42474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1800"/>
            </a:lvl1pPr>
            <a:lvl2pPr marL="68580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350"/>
            </a:lvl3pPr>
            <a:lvl4pPr marL="1371600" lvl="3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5pPr>
            <a:lvl6pPr marL="2057400" lvl="5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804092" y="6525344"/>
            <a:ext cx="349500" cy="196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>
  <p:cSld name="Объект с подписью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575050" y="1052512"/>
            <a:ext cx="5317500" cy="52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1800"/>
            </a:lvl1pPr>
            <a:lvl2pPr marL="68580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350"/>
            </a:lvl3pPr>
            <a:lvl4pPr marL="137160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5pPr>
            <a:lvl6pPr marL="205740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1052514"/>
            <a:ext cx="3008400" cy="52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marL="68580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804092" y="6525344"/>
            <a:ext cx="349500" cy="196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354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804092" y="6525344"/>
            <a:ext cx="349500" cy="196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оследний слайд">
  <p:cSld name="Последний слайд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722313" y="1556792"/>
            <a:ext cx="81618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81618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171450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1500">
                <a:solidFill>
                  <a:srgbClr val="3F3F3F"/>
                </a:solidFill>
              </a:defRPr>
            </a:lvl1pPr>
            <a:lvl2pPr marL="685800" lvl="1" indent="-171450" algn="l" rtl="0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2pPr>
            <a:lvl3pPr marL="1028700" lvl="2" indent="-171450" algn="l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3pPr>
            <a:lvl4pPr marL="1371600" lvl="3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4pPr>
            <a:lvl5pPr marL="1714500" lvl="4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5pPr>
            <a:lvl6pPr marL="2057400" lvl="5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6pPr>
            <a:lvl7pPr marL="2400300" lvl="6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7pPr>
            <a:lvl8pPr marL="2743200" lvl="7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8pPr>
            <a:lvl9pPr marL="3086100" lvl="8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804092" y="6525344"/>
            <a:ext cx="349500" cy="196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32241" y="224736"/>
            <a:ext cx="2151885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354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35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804092" y="6525344"/>
            <a:ext cx="349500" cy="196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Google Shape;13;p1"/>
          <p:cNvSpPr txBox="1"/>
          <p:nvPr/>
        </p:nvSpPr>
        <p:spPr>
          <a:xfrm>
            <a:off x="251520" y="6464369"/>
            <a:ext cx="820890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 u="none" strike="noStrike" cap="none">
                <a:solidFill>
                  <a:srgbClr val="027438"/>
                </a:solidFill>
                <a:latin typeface="Calibri"/>
                <a:ea typeface="Calibri"/>
                <a:cs typeface="Calibri"/>
                <a:sym typeface="Calibri"/>
              </a:rPr>
              <a:t>НИФИ МИНФИНА РОССИИ | </a:t>
            </a:r>
            <a:r>
              <a:rPr lang="ru-RU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 ______________</a:t>
            </a:r>
            <a:endParaRPr sz="105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ifi.ru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E394F-2EE9-FE4F-830C-D9BC1FC3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13" y="3137870"/>
            <a:ext cx="7064342" cy="1786727"/>
          </a:xfrm>
        </p:spPr>
        <p:txBody>
          <a:bodyPr>
            <a:noAutofit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инициативного бюджетирования</a:t>
            </a:r>
            <a:b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финансовый институт Министерства финансов </a:t>
            </a:r>
            <a:br>
              <a:rPr lang="ru-RU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br>
              <a:rPr lang="ru-RU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профессиональная программа </a:t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	</a:t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«Инициативное бюджетирование» </a:t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8DBACA-7916-9942-AB36-2D4C72D9A0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997" t="4709" r="1957"/>
          <a:stretch/>
        </p:blipFill>
        <p:spPr>
          <a:xfrm>
            <a:off x="3773999" y="985837"/>
            <a:ext cx="1702254" cy="14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0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39" y="259123"/>
            <a:ext cx="6494116" cy="42165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квалификации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606" y="1055457"/>
            <a:ext cx="8890394" cy="4125260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НИФИ Минфина России дан старт  дополнительной образовательной программе повышения квалификации по теме «Инициативное бюджетирование» -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в сфере инициативного бюджетирования в Российской Федерации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196" y="11999"/>
            <a:ext cx="1078396" cy="915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77" r="9952" b="14152"/>
          <a:stretch/>
        </p:blipFill>
        <p:spPr>
          <a:xfrm>
            <a:off x="1991051" y="2548020"/>
            <a:ext cx="6479908" cy="397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79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032" y="262050"/>
            <a:ext cx="6494116" cy="42165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квалификации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83" y="857250"/>
            <a:ext cx="8543033" cy="4125260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подготовлена и реализована  сотрудники Центра инициативного бюджетирования НИФИ Минфина России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604" y="14925"/>
            <a:ext cx="1078396" cy="915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8CCBCF-6505-48CF-A296-9C894749D8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34" b="9641"/>
          <a:stretch/>
        </p:blipFill>
        <p:spPr>
          <a:xfrm>
            <a:off x="1460310" y="1875490"/>
            <a:ext cx="7182199" cy="452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43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>
            <a:extLst>
              <a:ext uri="{FF2B5EF4-FFF2-40B4-BE49-F238E27FC236}">
                <a16:creationId xmlns:a16="http://schemas.microsoft.com/office/drawing/2014/main" id="{1F33BFA7-376F-4599-B528-318C6D1AB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92" y="793351"/>
            <a:ext cx="9134408" cy="6267326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 в результате освоения программы должен повысить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следующие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полученные знания в работе по практической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проектов инициативного бюджетирования,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применять инструменты вовлечения граждан в принятие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подготовки нормативно-правовой, сопроводительной и проектной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организации публичных обсуждений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практик инициативного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196" y="0"/>
            <a:ext cx="1078396" cy="9158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24C9FC-89AB-46C5-8A70-6D1CEBFC67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35"/>
          <a:stretch/>
        </p:blipFill>
        <p:spPr>
          <a:xfrm>
            <a:off x="3652392" y="4082463"/>
            <a:ext cx="4020309" cy="263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AAD964F-DF6B-45AC-A9DE-1C1485EB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74" y="283173"/>
            <a:ext cx="6247037" cy="42165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реализации программы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4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727" y="247124"/>
            <a:ext cx="6494116" cy="42165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разделы программы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232" y="1031730"/>
            <a:ext cx="8598860" cy="537778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 современные тенденции развития практик участия граждан в развитии общественной инфраструктуры и предоставлении услуг в России и за рубежом.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участия». Основные разновидности практик участия граждан в местном управлении и их характерные особенности.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 как инструмент повышения эффективности общественных финансов.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регулирование и меры государственной поддержки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партисипаторных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процессе: практики инициативного бюджетирования.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Партисипаторное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(соучаствующее) проектирование и планирование.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Партисипаторные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вовлечения граждан в дела сообществ.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и сопровождения практик инициативного бюджетирования  в субъектах Российской Федерации.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196" y="0"/>
            <a:ext cx="1078396" cy="91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2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200" y="132007"/>
            <a:ext cx="7704339" cy="4125260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в программе приняли участие 19 человек из 12 субъектов Российской Федерации. В связи с растущим интересом субъектов к теме программы, дополнительная профессиональная программа повышения квалификации «Инициативное бюджетирование» запланирована к проведению </a:t>
            </a:r>
          </a:p>
          <a:p>
            <a:pPr marL="5715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ежегодно. </a:t>
            </a:r>
          </a:p>
          <a:p>
            <a:pPr marL="57150" indent="0" algn="just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196" y="0"/>
            <a:ext cx="1078396" cy="9158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65C4C6-0EE1-41F1-A4F4-3E420B1DB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14" y="2949088"/>
            <a:ext cx="3934029" cy="294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5B445D-946D-490B-ACC3-2CB657A37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840" y="1978774"/>
            <a:ext cx="4752559" cy="356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18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196" y="0"/>
            <a:ext cx="1078396" cy="9158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9D02EA-2FC9-4A0A-844F-3C2596468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008" y="2158860"/>
            <a:ext cx="5796187" cy="4350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956A66-943A-4EB8-9DB5-C485597DD143}"/>
              </a:ext>
            </a:extLst>
          </p:cNvPr>
          <p:cNvSpPr/>
          <p:nvPr/>
        </p:nvSpPr>
        <p:spPr>
          <a:xfrm>
            <a:off x="149676" y="371447"/>
            <a:ext cx="74941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курс программы составляет 40 часов аудиторной работы слушателя. По итогам обучения слушателям, успешно освоившим курс,  выдаются удостоверения о повышении квалификации по   программе «Инициативное бюджетирование»</a:t>
            </a:r>
          </a:p>
        </p:txBody>
      </p:sp>
    </p:spTree>
    <p:extLst>
      <p:ext uri="{BB962C8B-B14F-4D97-AF65-F5344CB8AC3E}">
        <p14:creationId xmlns:p14="http://schemas.microsoft.com/office/powerpoint/2010/main" val="226967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6A8B12-AC94-B847-904E-E5A54063FC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82C617-629F-B845-B006-D934F5F35454}"/>
              </a:ext>
            </a:extLst>
          </p:cNvPr>
          <p:cNvSpPr/>
          <p:nvPr/>
        </p:nvSpPr>
        <p:spPr>
          <a:xfrm>
            <a:off x="1801698" y="3014041"/>
            <a:ext cx="57963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103006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Настасьинский пер</a:t>
            </a: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финансовый институт Министерства финансов Российской Федерации</a:t>
            </a:r>
            <a:endParaRPr lang="e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инициативного бюджетирования</a:t>
            </a:r>
            <a:endParaRPr lang="e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+7 495 699-37-07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www.nifi.ru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80" y="1129599"/>
            <a:ext cx="2217341" cy="188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22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ИФИ">
      <a:dk1>
        <a:srgbClr val="000000"/>
      </a:dk1>
      <a:lt1>
        <a:srgbClr val="FFFFFF"/>
      </a:lt1>
      <a:dk2>
        <a:srgbClr val="007939"/>
      </a:dk2>
      <a:lt2>
        <a:srgbClr val="EEECE1"/>
      </a:lt2>
      <a:accent1>
        <a:srgbClr val="C3D69B"/>
      </a:accent1>
      <a:accent2>
        <a:srgbClr val="76923C"/>
      </a:accent2>
      <a:accent3>
        <a:srgbClr val="FFC000"/>
      </a:accent3>
      <a:accent4>
        <a:srgbClr val="953734"/>
      </a:accent4>
      <a:accent5>
        <a:srgbClr val="007939"/>
      </a:accent5>
      <a:accent6>
        <a:srgbClr val="246374"/>
      </a:accent6>
      <a:hlink>
        <a:srgbClr val="273014"/>
      </a:hlink>
      <a:folHlink>
        <a:srgbClr val="4944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345</Words>
  <Application>Microsoft Office PowerPoint</Application>
  <PresentationFormat>Экран (4:3)</PresentationFormat>
  <Paragraphs>48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Noto Sans Symbols</vt:lpstr>
      <vt:lpstr>Times New Roman</vt:lpstr>
      <vt:lpstr>Wingdings</vt:lpstr>
      <vt:lpstr>Тема Office</vt:lpstr>
      <vt:lpstr>Центр инициативного бюджетирования Научно-исследовательский финансовый институт Министерства финансов  Российской Федерации  Дополнительная профессиональная программа       повышения квалификации   «Инициативное бюджетирование»  </vt:lpstr>
      <vt:lpstr>Программа повышения квалификации</vt:lpstr>
      <vt:lpstr>Программа повышения квалификации</vt:lpstr>
      <vt:lpstr>Цель реализации программы</vt:lpstr>
      <vt:lpstr>Содержание и разделы программы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primary tasks of the Centre of the participatory budgeting</dc:title>
  <dc:creator>Гришко Анна</dc:creator>
  <cp:lastModifiedBy>Валерия Паксиваткина</cp:lastModifiedBy>
  <cp:revision>92</cp:revision>
  <cp:lastPrinted>2019-06-10T12:05:24Z</cp:lastPrinted>
  <dcterms:modified xsi:type="dcterms:W3CDTF">2020-04-12T20:13:19Z</dcterms:modified>
</cp:coreProperties>
</file>